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AC7F5637-5E65-4842-A0B1-EB7D240FD52F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2424D67-FA39-4610-9A54-E93C2BDA0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indarticles.com/p/articles/mi_6788/is_1_34/ai_n28682415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gressoutofpoverty.org/understanding-the-progress-out-poverty-inde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 TO LAKE LAGUNA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CASHPOR POVERTY ASSESSMENT</a:t>
            </a:r>
          </a:p>
          <a:p>
            <a:r>
              <a:rPr lang="en-US" dirty="0" smtClean="0"/>
              <a:t>By: Lindsey McDonald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37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marL="109728" indent="0">
              <a:buNone/>
            </a:pPr>
            <a:r>
              <a:rPr lang="en-US" sz="2800" b="1" dirty="0" smtClean="0"/>
              <a:t>3. MAXIMUM SCORE = 6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07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600" b="1" dirty="0" smtClean="0"/>
          </a:p>
          <a:p>
            <a:pPr marL="109728" indent="0">
              <a:buNone/>
            </a:pPr>
            <a:r>
              <a:rPr lang="en-US" sz="3200" b="1" dirty="0" smtClean="0"/>
              <a:t>4. Poverty Status</a:t>
            </a:r>
          </a:p>
          <a:p>
            <a:pPr marL="109728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Non Poor				= 4 or more</a:t>
            </a:r>
          </a:p>
          <a:p>
            <a:pPr marL="109728" indent="0">
              <a:buNone/>
            </a:pPr>
            <a:r>
              <a:rPr lang="en-US" sz="2800" dirty="0" smtClean="0"/>
              <a:t>- Moderately Poor (MP)		= 3</a:t>
            </a:r>
          </a:p>
          <a:p>
            <a:pPr marL="109728" indent="0">
              <a:buNone/>
            </a:pPr>
            <a:r>
              <a:rPr lang="en-US" sz="2800" dirty="0" smtClean="0"/>
              <a:t>- Very Poor	(VP)			= 2 or less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600" b="1" dirty="0" smtClean="0"/>
          </a:p>
          <a:p>
            <a:pPr marL="109728" indent="0" algn="ctr">
              <a:buNone/>
            </a:pPr>
            <a:endParaRPr lang="en-US" sz="3600" b="1" dirty="0" smtClean="0"/>
          </a:p>
          <a:p>
            <a:pPr marL="109728" indent="0" algn="ctr">
              <a:buNone/>
            </a:pPr>
            <a:endParaRPr lang="en-US" sz="3600" b="1" dirty="0"/>
          </a:p>
          <a:p>
            <a:pPr marL="109728" indent="0" algn="ctr">
              <a:buNone/>
            </a:pPr>
            <a:r>
              <a:rPr lang="en-US" sz="3600" b="1" dirty="0" smtClean="0"/>
              <a:t>LAKE LAGUNA HOUSE SCORE= 1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5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Conclusion:</a:t>
            </a:r>
            <a:r>
              <a:rPr lang="en-US" sz="3200" dirty="0"/>
              <a:t> </a:t>
            </a:r>
            <a:r>
              <a:rPr lang="en-US" sz="3200" dirty="0" smtClean="0"/>
              <a:t>Very Poor</a:t>
            </a:r>
          </a:p>
          <a:p>
            <a:r>
              <a:rPr lang="en-US" sz="3200" dirty="0" smtClean="0"/>
              <a:t>Eligible for asset interview</a:t>
            </a:r>
          </a:p>
          <a:p>
            <a:pPr marL="109728" indent="0">
              <a:buNone/>
            </a:pPr>
            <a:endParaRPr lang="en-US" sz="3200" dirty="0"/>
          </a:p>
          <a:p>
            <a:pPr marL="109728" indent="0">
              <a:buNone/>
            </a:pPr>
            <a:r>
              <a:rPr lang="en-US" sz="3200" dirty="0" smtClean="0"/>
              <a:t>Excluding: ownership of a motor vehicle or brick walled houses w/ concrete roof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52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Produced by the World Bank in June 1999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http://web.worldbank.org/WBSITE/EXTERNAL/TOPICS/EXTPOVERTY/EXTPA/0,,contentMDK:20207841~menuPK:443285~pagePK:148956~piPK:216618~theSitePK:430367,00.html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3 Objectives: </a:t>
            </a:r>
          </a:p>
          <a:p>
            <a:pPr lvl="1"/>
            <a:r>
              <a:rPr lang="en-US" dirty="0" smtClean="0"/>
              <a:t>To assess extent and determinants of poverty, malnutrition and inequality in Panama</a:t>
            </a:r>
          </a:p>
          <a:p>
            <a:pPr lvl="1"/>
            <a:r>
              <a:rPr lang="en-US" dirty="0" smtClean="0"/>
              <a:t>Examine the impact of gov’t spending and policies on the poor</a:t>
            </a:r>
          </a:p>
          <a:p>
            <a:pPr lvl="1"/>
            <a:r>
              <a:rPr lang="en-US" dirty="0" smtClean="0"/>
              <a:t>Outline priorities and steps for acting on the gov’t approved Poverty Strategy</a:t>
            </a:r>
          </a:p>
          <a:p>
            <a:pPr lvl="1"/>
            <a:endParaRPr lang="en-US" dirty="0"/>
          </a:p>
          <a:p>
            <a:pPr lvl="0">
              <a:buClr>
                <a:srgbClr val="2DA2BF"/>
              </a:buClr>
            </a:pPr>
            <a:r>
              <a:rPr lang="en-US" dirty="0" smtClean="0">
                <a:solidFill>
                  <a:prstClr val="black"/>
                </a:solidFill>
              </a:rPr>
              <a:t>Used the Living Standards Measurement Survey (LSMS)</a:t>
            </a:r>
          </a:p>
          <a:p>
            <a:pPr lvl="0">
              <a:buClr>
                <a:srgbClr val="2DA2BF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dirty="0" smtClean="0">
                <a:solidFill>
                  <a:prstClr val="black"/>
                </a:solidFill>
              </a:rPr>
              <a:t>Measures a population standard of living whereas other assessments measure an individual’s status</a:t>
            </a:r>
            <a:endParaRPr lang="en-US" dirty="0">
              <a:solidFill>
                <a:prstClr val="black"/>
              </a:solidFill>
            </a:endParaRP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RESOURCES:</a:t>
            </a:r>
            <a:br>
              <a:rPr lang="en-US" dirty="0" smtClean="0"/>
            </a:br>
            <a:r>
              <a:rPr lang="en-US" dirty="0" smtClean="0"/>
              <a:t>PANAMA POVERTY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3623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OTHER RESOURCES: POVERTY ASSESSMENT: Pakistan’s Case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4970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://findarticles.com/p/articles/mi_6788/is_1_34/ai_n28682415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M. </a:t>
            </a:r>
            <a:r>
              <a:rPr lang="en-US" dirty="0" err="1" smtClean="0"/>
              <a:t>Shaukat</a:t>
            </a:r>
            <a:r>
              <a:rPr lang="en-US" dirty="0" smtClean="0"/>
              <a:t> Ali, found in the CBS Interactive Business Network Resource Library</a:t>
            </a:r>
          </a:p>
          <a:p>
            <a:endParaRPr lang="en-US" dirty="0"/>
          </a:p>
          <a:p>
            <a:r>
              <a:rPr lang="en-US" dirty="0" smtClean="0"/>
              <a:t>Uses </a:t>
            </a:r>
            <a:r>
              <a:rPr lang="en-US" dirty="0"/>
              <a:t>the Extended Linear Expenditure System (</a:t>
            </a:r>
            <a:r>
              <a:rPr lang="en-US" dirty="0" smtClean="0"/>
              <a:t>ELES) to estimate Total Poverty Line and the </a:t>
            </a:r>
            <a:r>
              <a:rPr lang="en-US" dirty="0"/>
              <a:t>“Basic Needs” approach – defining the poverty-line in terms of minimum expenditure on all needs, food and non-food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Findings of survey revealed ~47% of population had an income less than the threshold expenditure on all needs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7551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2DA2BF"/>
              </a:buClr>
            </a:pPr>
            <a:r>
              <a:rPr lang="en-US" sz="2100" dirty="0" smtClean="0">
                <a:solidFill>
                  <a:prstClr val="black"/>
                </a:solidFill>
              </a:rPr>
              <a:t>A </a:t>
            </a:r>
            <a:r>
              <a:rPr lang="en-US" sz="2100" dirty="0" err="1" smtClean="0">
                <a:solidFill>
                  <a:prstClr val="black"/>
                </a:solidFill>
              </a:rPr>
              <a:t>Grameen</a:t>
            </a:r>
            <a:r>
              <a:rPr lang="en-US" sz="2100" dirty="0" smtClean="0">
                <a:solidFill>
                  <a:prstClr val="black"/>
                </a:solidFill>
              </a:rPr>
              <a:t> Foundation </a:t>
            </a:r>
            <a:r>
              <a:rPr lang="en-US" sz="2100" dirty="0">
                <a:solidFill>
                  <a:prstClr val="black"/>
                </a:solidFill>
              </a:rPr>
              <a:t>Initiative found at </a:t>
            </a:r>
            <a:r>
              <a:rPr lang="en-US" sz="2100" dirty="0">
                <a:solidFill>
                  <a:prstClr val="black"/>
                </a:solidFill>
                <a:hlinkClick r:id="rId2"/>
              </a:rPr>
              <a:t>http://</a:t>
            </a:r>
            <a:r>
              <a:rPr lang="en-US" sz="2100" dirty="0" smtClean="0">
                <a:solidFill>
                  <a:prstClr val="black"/>
                </a:solidFill>
                <a:hlinkClick r:id="rId2"/>
              </a:rPr>
              <a:t>www.progressoutofpoverty.org/understanding-the-progress-out-poverty-index</a:t>
            </a:r>
            <a:endParaRPr lang="en-US" sz="21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100" dirty="0" smtClean="0">
                <a:solidFill>
                  <a:prstClr val="black"/>
                </a:solidFill>
              </a:rPr>
              <a:t>A simple and accurate tool measuring </a:t>
            </a:r>
            <a:r>
              <a:rPr lang="en-US" sz="2100" dirty="0" err="1" smtClean="0">
                <a:solidFill>
                  <a:prstClr val="black"/>
                </a:solidFill>
              </a:rPr>
              <a:t>povertly</a:t>
            </a:r>
            <a:r>
              <a:rPr lang="en-US" sz="2100" dirty="0" smtClean="0">
                <a:solidFill>
                  <a:prstClr val="black"/>
                </a:solidFill>
              </a:rPr>
              <a:t> levels of groups and individuals</a:t>
            </a:r>
          </a:p>
          <a:p>
            <a:pPr lvl="0"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100" dirty="0" smtClean="0">
                <a:solidFill>
                  <a:prstClr val="black"/>
                </a:solidFill>
              </a:rPr>
              <a:t>Country specific based on the individual country’s best representative income and expenditure household survey</a:t>
            </a:r>
          </a:p>
          <a:p>
            <a:pPr lvl="0"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100" dirty="0" smtClean="0">
                <a:solidFill>
                  <a:prstClr val="black"/>
                </a:solidFill>
              </a:rPr>
              <a:t>Using PPI, </a:t>
            </a:r>
            <a:r>
              <a:rPr lang="en-US" sz="2100" dirty="0" err="1" smtClean="0">
                <a:solidFill>
                  <a:prstClr val="black"/>
                </a:solidFill>
              </a:rPr>
              <a:t>MicroFinance</a:t>
            </a:r>
            <a:r>
              <a:rPr lang="en-US" sz="2100" dirty="0" smtClean="0">
                <a:solidFill>
                  <a:prstClr val="black"/>
                </a:solidFill>
              </a:rPr>
              <a:t> Institutes:</a:t>
            </a:r>
          </a:p>
          <a:p>
            <a:pPr lvl="1">
              <a:buClr>
                <a:srgbClr val="2DA2BF"/>
              </a:buClr>
            </a:pPr>
            <a:r>
              <a:rPr lang="en-US" sz="1700" dirty="0" smtClean="0">
                <a:solidFill>
                  <a:prstClr val="black"/>
                </a:solidFill>
              </a:rPr>
              <a:t>Better define and adhere to their mission</a:t>
            </a:r>
          </a:p>
          <a:p>
            <a:pPr lvl="1">
              <a:buClr>
                <a:srgbClr val="2DA2BF"/>
              </a:buClr>
            </a:pPr>
            <a:r>
              <a:rPr lang="en-US" sz="1700" dirty="0" smtClean="0">
                <a:solidFill>
                  <a:prstClr val="black"/>
                </a:solidFill>
              </a:rPr>
              <a:t>Increase competitive edge, profitability, client retention responding more quickly and effectively to change</a:t>
            </a:r>
          </a:p>
          <a:p>
            <a:pPr lvl="1">
              <a:buClr>
                <a:srgbClr val="2DA2BF"/>
              </a:buClr>
            </a:pPr>
            <a:r>
              <a:rPr lang="en-US" sz="1700" dirty="0" smtClean="0">
                <a:solidFill>
                  <a:prstClr val="black"/>
                </a:solidFill>
              </a:rPr>
              <a:t>Provide timely and accurate info to socially responsible investors</a:t>
            </a:r>
            <a:endParaRPr lang="en-US" sz="1700" dirty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OTHER RESOURCES: POVERTY ASSESSMENT: Progress out of Poverty Index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686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organizations will perform a wealth-ranking or poverty assessment before offering services to a community.</a:t>
            </a:r>
          </a:p>
          <a:p>
            <a:r>
              <a:rPr lang="en-US" dirty="0" smtClean="0"/>
              <a:t>Most assessments are based on external factors and usually have a scoring system with the highest numbers reflective of the poorest community members.</a:t>
            </a:r>
          </a:p>
          <a:p>
            <a:r>
              <a:rPr lang="en-US" dirty="0" smtClean="0"/>
              <a:t>Using one of these assessments I will look at a house in </a:t>
            </a:r>
            <a:r>
              <a:rPr lang="en-US" dirty="0" err="1" smtClean="0"/>
              <a:t>Taguig</a:t>
            </a:r>
            <a:r>
              <a:rPr lang="en-US" dirty="0" smtClean="0"/>
              <a:t>, Manila on Lake Laguna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23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62113" y="4876800"/>
            <a:ext cx="7481887" cy="457200"/>
          </a:xfrm>
        </p:spPr>
        <p:txBody>
          <a:bodyPr>
            <a:normAutofit fontScale="90000"/>
          </a:bodyPr>
          <a:lstStyle/>
          <a:p>
            <a:r>
              <a:rPr lang="en-US" smtClean="0"/>
              <a:t>LOCATION/GEOGRAPHY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057400" y="571500"/>
            <a:ext cx="5334000" cy="4000500"/>
          </a:xfrm>
        </p:spPr>
      </p:pic>
      <p:sp>
        <p:nvSpPr>
          <p:cNvPr id="7" name="Content Placeholder 6"/>
          <p:cNvSpPr>
            <a:spLocks noGrp="1"/>
          </p:cNvSpPr>
          <p:nvPr>
            <p:ph type="body" idx="4294967295"/>
          </p:nvPr>
        </p:nvSpPr>
        <p:spPr>
          <a:xfrm>
            <a:off x="3810000" y="5605009"/>
            <a:ext cx="5334000" cy="127476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dirty="0" smtClean="0"/>
              <a:t>Located in Manila, Philippines</a:t>
            </a:r>
          </a:p>
          <a:p>
            <a:pPr marL="109728" indent="0">
              <a:buNone/>
            </a:pPr>
            <a:r>
              <a:rPr lang="en-US" sz="2400" dirty="0"/>
              <a:t>o</a:t>
            </a:r>
            <a:r>
              <a:rPr lang="en-US" sz="2400" dirty="0" smtClean="0"/>
              <a:t>n Lake Laguna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09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CASHPOR is a public charitable trust in Delhi</a:t>
            </a:r>
          </a:p>
          <a:p>
            <a:endParaRPr lang="en-US" sz="3200" dirty="0" smtClean="0"/>
          </a:p>
          <a:p>
            <a:r>
              <a:rPr lang="en-US" sz="3200" dirty="0" smtClean="0"/>
              <a:t>A Micro Finance Institute</a:t>
            </a:r>
          </a:p>
          <a:p>
            <a:endParaRPr lang="en-US" sz="3200" dirty="0"/>
          </a:p>
          <a:p>
            <a:r>
              <a:rPr lang="en-US" sz="3200" dirty="0" smtClean="0"/>
              <a:t>Identify poor household based on height of wall and material used for walls and roof</a:t>
            </a:r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CASHPOR HOUSING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99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Based on belief that income is used for basic necessities and surplus income is used on home improvement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CASHPOR HOUSING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32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CASHPOR HOUSING INDEX</a:t>
            </a:r>
            <a:br>
              <a:rPr lang="en-US" dirty="0" smtClean="0"/>
            </a:br>
            <a:r>
              <a:rPr lang="en-US" dirty="0" smtClean="0"/>
              <a:t>ASSESSMENT: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200" b="1" dirty="0" smtClean="0"/>
          </a:p>
          <a:p>
            <a:pPr marL="109728" indent="0">
              <a:buNone/>
            </a:pPr>
            <a:r>
              <a:rPr lang="en-US" sz="2800" b="1" dirty="0" smtClean="0"/>
              <a:t>1. Height of the Walls and Materials used</a:t>
            </a:r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r>
              <a:rPr lang="en-US" sz="2800" dirty="0" smtClean="0"/>
              <a:t>- More than 5’ and made of brick 		= 4</a:t>
            </a:r>
          </a:p>
          <a:p>
            <a:pPr marL="109728" indent="0">
              <a:buNone/>
            </a:pPr>
            <a:r>
              <a:rPr lang="en-US" sz="2800" dirty="0" smtClean="0"/>
              <a:t>- More than 8’ and made of mud  		= 2</a:t>
            </a:r>
          </a:p>
          <a:p>
            <a:pPr marL="109728" indent="0">
              <a:buNone/>
            </a:pPr>
            <a:r>
              <a:rPr lang="en-US" sz="2800" dirty="0" smtClean="0"/>
              <a:t>- Between 4’ and 8’ and made of mud 	=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85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CASHPOR HOUSING INDEX</a:t>
            </a:r>
            <a:br>
              <a:rPr lang="en-US" dirty="0" smtClean="0"/>
            </a:br>
            <a:r>
              <a:rPr lang="en-US" dirty="0" smtClean="0"/>
              <a:t>ASSESSMENT: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pPr algn="ctr"/>
            <a:endParaRPr lang="en-US" sz="3600" dirty="0" smtClean="0"/>
          </a:p>
          <a:p>
            <a:pPr marL="109728" indent="0" algn="ctr">
              <a:buNone/>
            </a:pPr>
            <a:endParaRPr lang="en-US" sz="3600" dirty="0"/>
          </a:p>
          <a:p>
            <a:pPr marL="109728" indent="0" algn="ctr">
              <a:buNone/>
            </a:pPr>
            <a:r>
              <a:rPr lang="en-US" sz="3600" dirty="0" smtClean="0"/>
              <a:t>SCORE = 1 </a:t>
            </a:r>
          </a:p>
          <a:p>
            <a:pPr marL="109728" indent="0" algn="ctr">
              <a:buNone/>
            </a:pPr>
            <a:r>
              <a:rPr lang="en-US" sz="3600" dirty="0" smtClean="0"/>
              <a:t>(substituting wood/scrap material for mud)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62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marL="109728" indent="0">
              <a:buNone/>
            </a:pPr>
            <a:r>
              <a:rPr lang="en-US" sz="3200" b="1" dirty="0" smtClean="0"/>
              <a:t>2. Materials of Roof</a:t>
            </a:r>
          </a:p>
          <a:p>
            <a:pPr marL="109728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Concrete/</a:t>
            </a:r>
            <a:r>
              <a:rPr lang="en-US" sz="2800" dirty="0" err="1" smtClean="0"/>
              <a:t>Pucca</a:t>
            </a:r>
            <a:r>
              <a:rPr lang="en-US" sz="2800" dirty="0" smtClean="0"/>
              <a:t>/</a:t>
            </a:r>
            <a:r>
              <a:rPr lang="en-US" sz="2800" dirty="0" err="1" smtClean="0"/>
              <a:t>Patia</a:t>
            </a:r>
            <a:r>
              <a:rPr lang="en-US" sz="2800" dirty="0" smtClean="0"/>
              <a:t>/New Tiles/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GI Sheet						= </a:t>
            </a:r>
            <a:r>
              <a:rPr lang="en-US" sz="2800" dirty="0"/>
              <a:t>2</a:t>
            </a:r>
            <a:endParaRPr lang="en-US" sz="2800" dirty="0" smtClean="0"/>
          </a:p>
          <a:p>
            <a:pPr marL="109728" indent="0">
              <a:buNone/>
            </a:pPr>
            <a:r>
              <a:rPr lang="en-US" sz="2800" dirty="0" smtClean="0"/>
              <a:t>- Old Tiles/GI Sheet					= 1</a:t>
            </a:r>
          </a:p>
          <a:p>
            <a:pPr marL="109728" indent="0">
              <a:buNone/>
            </a:pPr>
            <a:r>
              <a:rPr lang="en-US" sz="2800" dirty="0" smtClean="0"/>
              <a:t>- Thatch/Straw/Plastic/Leaves			=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47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ASSESSMENT: </a:t>
            </a:r>
            <a:br>
              <a:rPr lang="en-US" dirty="0" smtClean="0"/>
            </a:br>
            <a:r>
              <a:rPr lang="en-US" dirty="0" smtClean="0"/>
              <a:t>CASHPOR HOUSING 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33400" y="1481138"/>
            <a:ext cx="8229600" cy="4525962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pPr marL="109728" indent="0" algn="ctr">
              <a:buNone/>
            </a:pPr>
            <a:endParaRPr lang="en-US" sz="3600" dirty="0" smtClean="0"/>
          </a:p>
          <a:p>
            <a:pPr marL="109728" indent="0" algn="ctr">
              <a:buNone/>
            </a:pPr>
            <a:endParaRPr lang="en-US" sz="3600" dirty="0"/>
          </a:p>
          <a:p>
            <a:pPr marL="109728" indent="0" algn="ctr">
              <a:buNone/>
            </a:pPr>
            <a:r>
              <a:rPr lang="en-US" sz="4000" dirty="0" smtClean="0"/>
              <a:t>SCORE = 0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10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416</TotalTime>
  <Words>694</Words>
  <Application>Microsoft Macintosh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WELCOME TO LAKE LAGUNA</vt:lpstr>
      <vt:lpstr>INTRODUCTION</vt:lpstr>
      <vt:lpstr>LOCATION/GEOGRAPHY</vt:lpstr>
      <vt:lpstr>CASHPOR HOUSING INDEX</vt:lpstr>
      <vt:lpstr>CASHPOR HOUSING INDEX</vt:lpstr>
      <vt:lpstr>CASHPOR HOUSING INDEX ASSESSMENT:</vt:lpstr>
      <vt:lpstr>CASHPOR HOUSING INDEX ASSESSMENT:</vt:lpstr>
      <vt:lpstr>ASSESSMENT:  CASHPOR HOUSING INDEX</vt:lpstr>
      <vt:lpstr>ASSESSMENT:  CASHPOR HOUSING INDEX</vt:lpstr>
      <vt:lpstr>ASSESSMENT:  CASHPOR HOUSING INDEX</vt:lpstr>
      <vt:lpstr>ASSESSMENT:  CASHPOR HOUSING INDEX</vt:lpstr>
      <vt:lpstr>ASSESSMENT:  CASHPOR HOUSING INDEX</vt:lpstr>
      <vt:lpstr>ASSESSMENT:  CASHPOR HOUSING INDEX</vt:lpstr>
      <vt:lpstr>OTHER RESOURCES: PANAMA POVERTY ASSESSMENT</vt:lpstr>
      <vt:lpstr>OTHER RESOURCES: POVERTY ASSESSMENT: Pakistan’s Case</vt:lpstr>
      <vt:lpstr>OTHER RESOURCES: POVERTY ASSESSMENT: Progress out of Poverty Index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KAINGIN 2</dc:title>
  <dc:creator>Lenses</dc:creator>
  <cp:lastModifiedBy>Viv Grigg</cp:lastModifiedBy>
  <cp:revision>29</cp:revision>
  <dcterms:created xsi:type="dcterms:W3CDTF">2012-02-23T18:25:36Z</dcterms:created>
  <dcterms:modified xsi:type="dcterms:W3CDTF">2012-02-23T18:28:56Z</dcterms:modified>
</cp:coreProperties>
</file>